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3" r:id="rId4"/>
    <p:sldId id="324" r:id="rId5"/>
    <p:sldId id="353" r:id="rId6"/>
    <p:sldId id="354" r:id="rId7"/>
    <p:sldId id="355" r:id="rId8"/>
    <p:sldId id="314" r:id="rId9"/>
    <p:sldId id="35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EE26-53AE-464E-8F61-9406C7167C5C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8F57-126E-4E94-BCA1-C35F4DAC5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99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52EA6-A0FE-460A-AC81-CB793A156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36C484-499C-4816-A7C0-FC72259EF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EDD687-EBB3-4EE0-8BDD-F7DC00DB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3D119-D49F-41E0-B65A-E173B113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B9211A-3103-4F18-8ADE-A5B5C77B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7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9E2CD-03C6-4A52-90EA-381ABF09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B87302-5B67-44F5-AB8C-CA256AA1E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D4F115-0331-4F15-BB2A-7B14C36A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368E81-6410-4C6A-9DD7-EEEBE495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780694-2BC0-4598-9E72-3ECE2D01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41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9BF911-45FD-41D0-8F38-1895E5CF3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E991B5-74AD-45D8-885F-31C4BC38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E5FE6E-5781-4D3B-8EFB-059AAD96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552434-B3C2-4B8E-BE48-1D7642D8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12A1C-9EAA-426B-9F3C-C65C2374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3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FDD3D-5ED1-4A2B-9692-6D1F8566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E40544-6FC2-4F6F-8031-7C778735E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6456C1-9358-494A-B738-3BBD5F65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960133-A559-4F40-AEFA-9B0D3FF9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683F6D-FDEA-43FD-BCD6-9AC2BCEB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7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80258-6595-4F5E-865B-320CDA92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2483BA-C092-41EF-9673-D6F8A30FC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6B348-0BA5-470A-B33A-9F1C74974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A150BB-812F-4B6E-A113-8247062E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BC4104-AAEB-4AC2-B59B-BAA56E31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4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A7186-64E6-407A-B163-189CDED13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9C8DC-D6CC-4348-89A0-06E6E6F3D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1537B-91E7-4806-A5B6-7B690E240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FDC3E0-C159-4C66-AA7B-DE7087BB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3D56FF-FF23-41B2-B828-7B6D04A7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45FB95-42C4-452E-AAA9-70660794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7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41281-78DE-4676-B339-1672019C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083BCA-383D-4D5B-BBBB-778623F2A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9647BE-F726-4ECC-BE4D-63AF68016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B5B46A-B945-4606-B3A5-AC43EDB98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A7672A-500A-48BA-A376-F77CEE289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BC156C-40F4-4EE0-A897-435DAA8B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64BEC9-DBDF-46F0-A53C-CB78EC21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1AC55D-E49C-41B8-8CB9-FB7CECF3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88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138C8-CF57-4CD5-B5D0-903164FB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4846D9-A21E-4197-A25E-CA55BFA2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DBAD35-7BDE-4B99-BE78-20E6AD01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5FEA42-6219-4E9C-8AAE-AC06B2AA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7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08D6B9-F7FB-4035-9580-4389E034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79018E-E96E-41E9-A203-2CB2C47D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F83DDD-E085-4B13-BD4D-C3A43FC3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6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9F436-90EF-406C-864B-0F7117C3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0947E-5CD1-4F8C-AE27-FE2437D00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35D197-F811-42F8-87ED-2FF2A3475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F52A50-9F1E-424C-9A60-CFE11998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513C4F-4D5B-42DA-8468-47689C10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F8DDF8-E106-4179-BE64-E2D09189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26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8965E-BD25-4F92-87E0-6E28EE7D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01BE1D-7538-470D-810A-3F7FE0BAF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06E8B2-2FEF-4805-8062-A1F6B1BD7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FCFFB5-20E7-43A4-B939-FDD8DB32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88A1B4-7EB9-4FE9-9019-44D926EA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B30206-10C8-4DC4-B35B-90AAA828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3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D5EDFD-C16F-40C7-A17B-0392E1BF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D76285-7909-46C4-8B8D-8F4CE905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CFEBCC-B523-4A7D-928D-CFC45F430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FA5F-16EA-4774-86FD-7169C18D07D9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C75FDB-6110-4B2E-8026-8268E23E8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4486C-32C5-4319-82DB-51765C326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54A6-9F42-42E8-98F0-70B8838F2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>
            <a:extLst>
              <a:ext uri="{FF2B5EF4-FFF2-40B4-BE49-F238E27FC236}">
                <a16:creationId xmlns:a16="http://schemas.microsoft.com/office/drawing/2014/main" id="{BC1BEF7A-D12C-4484-A7F8-172481859469}"/>
              </a:ext>
            </a:extLst>
          </p:cNvPr>
          <p:cNvSpPr txBox="1">
            <a:spLocks/>
          </p:cNvSpPr>
          <p:nvPr/>
        </p:nvSpPr>
        <p:spPr>
          <a:xfrm>
            <a:off x="262550" y="1650671"/>
            <a:ext cx="11697078" cy="2768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endParaRPr lang="fr-FR" sz="12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</a:pPr>
            <a:endParaRPr lang="fr-FR" b="1" i="1" cap="all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fr-FR" b="1" i="1" cap="all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DIGITAL 113</a:t>
            </a:r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</a:pPr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</a:pPr>
            <a:r>
              <a:rPr 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 DES DIFFICULTES</a:t>
            </a:r>
          </a:p>
          <a:p>
            <a:pPr>
              <a:spcBef>
                <a:spcPts val="500"/>
              </a:spcBef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500"/>
              </a:spcBef>
            </a:pPr>
            <a:r>
              <a:rPr lang="fr-FR" b="1" i="1" cap="all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Jeudi 10 février 2022</a:t>
            </a:r>
          </a:p>
          <a:p>
            <a:pPr>
              <a:spcBef>
                <a:spcPts val="500"/>
              </a:spcBef>
            </a:pPr>
            <a:endParaRPr lang="fr-FR" sz="1800" i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5F1DC11-3545-49F2-BCBC-30A95FBAAD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321" y="6606777"/>
            <a:ext cx="6126480" cy="2514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7CF20A9-0152-4D07-9F6D-C86B38F12EDF}"/>
              </a:ext>
            </a:extLst>
          </p:cNvPr>
          <p:cNvCxnSpPr>
            <a:cxnSpLocks/>
          </p:cNvCxnSpPr>
          <p:nvPr/>
        </p:nvCxnSpPr>
        <p:spPr>
          <a:xfrm>
            <a:off x="262957" y="583290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406CD7-B4A6-44A5-B2B2-5B3E699DFA12}"/>
              </a:ext>
            </a:extLst>
          </p:cNvPr>
          <p:cNvCxnSpPr>
            <a:cxnSpLocks/>
          </p:cNvCxnSpPr>
          <p:nvPr/>
        </p:nvCxnSpPr>
        <p:spPr>
          <a:xfrm>
            <a:off x="262550" y="1191020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B43961-DB95-4DA4-ABF2-AC7C78A5B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838312" cy="1894114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03EDE208-EA13-48D9-9D24-4188543D5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0" y="5917544"/>
            <a:ext cx="116970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0039" tIns="45720" rIns="31740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294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Sébastien VIGREUX – Administrateur Judiciaire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800" dirty="0">
                <a:solidFill>
                  <a:schemeClr val="tx2">
                    <a:lumMod val="50000"/>
                  </a:schemeClr>
                </a:solidFill>
              </a:rPr>
              <a:t>Etude de Toulouse : 8 rue du Poids de l’Huile – 31000 TOULOUSE</a:t>
            </a:r>
          </a:p>
          <a:p>
            <a:pPr algn="ctr"/>
            <a:r>
              <a:rPr lang="fr-FR" sz="800" dirty="0">
                <a:solidFill>
                  <a:schemeClr val="tx2">
                    <a:lumMod val="50000"/>
                  </a:schemeClr>
                </a:solidFill>
              </a:rPr>
              <a:t>Etude de Bordeaux : 4 rue Esprit des Lois – 33000 BORDEAUX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ctr"/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00294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: </a:t>
            </a:r>
            <a:r>
              <a:rPr lang="fr-FR" altLang="fr-FR" sz="900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www.vigreux.eu /www.ajilink.fr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791A37A-B6D4-4F4F-AC9A-546A0DC52A6E}"/>
              </a:ext>
            </a:extLst>
          </p:cNvPr>
          <p:cNvSpPr txBox="1"/>
          <p:nvPr/>
        </p:nvSpPr>
        <p:spPr>
          <a:xfrm>
            <a:off x="262550" y="37048"/>
            <a:ext cx="1168802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SOMMAIRE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D21ACFC5-7420-4463-9445-DEBF9052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BBD4CA-ACA5-43A4-9E8A-122393B9B3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40" y="22049"/>
            <a:ext cx="488034" cy="484425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40B153-589A-4936-836A-5B496A40C515}"/>
              </a:ext>
            </a:extLst>
          </p:cNvPr>
          <p:cNvCxnSpPr>
            <a:cxnSpLocks/>
          </p:cNvCxnSpPr>
          <p:nvPr/>
        </p:nvCxnSpPr>
        <p:spPr>
          <a:xfrm>
            <a:off x="262550" y="53226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301AA8B-76E6-40DB-BB03-99ECFC1DCBA1}"/>
              </a:ext>
            </a:extLst>
          </p:cNvPr>
          <p:cNvSpPr/>
          <p:nvPr/>
        </p:nvSpPr>
        <p:spPr>
          <a:xfrm>
            <a:off x="-318409" y="713485"/>
            <a:ext cx="11221114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endParaRPr lang="fr-FR" sz="1400" b="1" dirty="0"/>
          </a:p>
          <a:p>
            <a:pPr marL="923925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PARTIE 1 – DIAGNOSTIC </a:t>
            </a:r>
          </a:p>
          <a:p>
            <a:pPr marL="923925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23925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23925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PARTIE 2 – CONSTITUTION EQUIPE DE CRISE </a:t>
            </a:r>
          </a:p>
          <a:p>
            <a:pPr marL="638175" lvl="1"/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23925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23925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PARTIE 3 – CHOIX DE LA PROCEDURE </a:t>
            </a:r>
          </a:p>
          <a:p>
            <a:pPr marL="923925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38175" lvl="1"/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I- Mandat de sortie de crise </a:t>
            </a:r>
          </a:p>
          <a:p>
            <a:pPr marL="638175" lvl="1"/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II- Mandat </a:t>
            </a:r>
            <a:r>
              <a:rPr lang="fr-F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ad’hoc</a:t>
            </a: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38175" lvl="1"/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III- Conciliation</a:t>
            </a:r>
          </a:p>
          <a:p>
            <a:pPr marL="638175" lvl="1"/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IV- Procédure de traitement de sortie de crise</a:t>
            </a:r>
          </a:p>
        </p:txBody>
      </p:sp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2E1A6EA2-72CE-459C-BC0E-CD4F178F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62565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2384C4E0-883C-424B-AFBE-B4CAB906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rganigramme : Document 9">
            <a:extLst>
              <a:ext uri="{FF2B5EF4-FFF2-40B4-BE49-F238E27FC236}">
                <a16:creationId xmlns:a16="http://schemas.microsoft.com/office/drawing/2014/main" id="{4CBD86AC-ADF4-403F-AD03-8EB305BC1359}"/>
              </a:ext>
            </a:extLst>
          </p:cNvPr>
          <p:cNvSpPr/>
          <p:nvPr/>
        </p:nvSpPr>
        <p:spPr>
          <a:xfrm>
            <a:off x="262550" y="2949872"/>
            <a:ext cx="288417" cy="861933"/>
          </a:xfrm>
          <a:prstGeom prst="flowChartDocument">
            <a:avLst/>
          </a:prstGeom>
          <a:solidFill>
            <a:srgbClr val="0029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C96B4D-CCFD-4DC2-B46F-C6A46BF5B5E7}"/>
              </a:ext>
            </a:extLst>
          </p:cNvPr>
          <p:cNvSpPr txBox="1"/>
          <p:nvPr/>
        </p:nvSpPr>
        <p:spPr>
          <a:xfrm>
            <a:off x="472072" y="3109681"/>
            <a:ext cx="11399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fr-FR" sz="24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 1 : DIAGNOSTIC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3C23802-88E4-4354-8BE1-817631A9B770}"/>
              </a:ext>
            </a:extLst>
          </p:cNvPr>
          <p:cNvCxnSpPr>
            <a:cxnSpLocks/>
          </p:cNvCxnSpPr>
          <p:nvPr/>
        </p:nvCxnSpPr>
        <p:spPr>
          <a:xfrm>
            <a:off x="262957" y="583290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C63CFA4-4589-44AF-B86F-28EFD499032D}"/>
              </a:ext>
            </a:extLst>
          </p:cNvPr>
          <p:cNvCxnSpPr>
            <a:cxnSpLocks/>
          </p:cNvCxnSpPr>
          <p:nvPr/>
        </p:nvCxnSpPr>
        <p:spPr>
          <a:xfrm>
            <a:off x="262550" y="1191020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1547F2A-5A5F-4819-9B6C-E276E693B0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39" y="363695"/>
            <a:ext cx="488034" cy="484425"/>
          </a:xfrm>
          <a:prstGeom prst="rect">
            <a:avLst/>
          </a:prstGeom>
        </p:spPr>
      </p:pic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5152CBDE-94B3-4C61-A0E5-CFA17D02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49990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D21ACFC5-7420-4463-9445-DEBF9052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4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5319EC14-ECB3-494B-94AA-1198283D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BBD4CA-ACA5-43A4-9E8A-122393B9B3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40" y="22049"/>
            <a:ext cx="488034" cy="484425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40B153-589A-4936-836A-5B496A40C515}"/>
              </a:ext>
            </a:extLst>
          </p:cNvPr>
          <p:cNvCxnSpPr>
            <a:cxnSpLocks/>
          </p:cNvCxnSpPr>
          <p:nvPr/>
        </p:nvCxnSpPr>
        <p:spPr>
          <a:xfrm>
            <a:off x="262550" y="53226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000387" y="635538"/>
            <a:ext cx="8423275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fr-FR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clignotants internes :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Indicateurs</a:t>
            </a:r>
            <a:r>
              <a:rPr lang="fr-FR" sz="1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400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liés à l’exploitation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Indicateurs financiers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Indicateurs sociaux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Indicateurs liés aux actionnaires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D3122B4-6254-4C7E-8DD6-18481E8A63F5}"/>
              </a:ext>
            </a:extLst>
          </p:cNvPr>
          <p:cNvSpPr txBox="1"/>
          <p:nvPr/>
        </p:nvSpPr>
        <p:spPr>
          <a:xfrm>
            <a:off x="1023259" y="3266185"/>
            <a:ext cx="8423275" cy="2332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clignotants externes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commissaire aux comptes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L’expert comptable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partenaires bancaires et établissements de crédit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organismes sociaux et fiscaux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assureurs crédit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tribunaux de commerce (prévention détection)</a:t>
            </a:r>
          </a:p>
        </p:txBody>
      </p:sp>
    </p:spTree>
    <p:extLst>
      <p:ext uri="{BB962C8B-B14F-4D97-AF65-F5344CB8AC3E}">
        <p14:creationId xmlns:p14="http://schemas.microsoft.com/office/powerpoint/2010/main" val="331423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D21ACFC5-7420-4463-9445-DEBF9052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BBD4CA-ACA5-43A4-9E8A-122393B9B3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40" y="22049"/>
            <a:ext cx="488034" cy="484425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40B153-589A-4936-836A-5B496A40C515}"/>
              </a:ext>
            </a:extLst>
          </p:cNvPr>
          <p:cNvCxnSpPr>
            <a:cxnSpLocks/>
          </p:cNvCxnSpPr>
          <p:nvPr/>
        </p:nvCxnSpPr>
        <p:spPr>
          <a:xfrm>
            <a:off x="262550" y="53226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118119" y="1083906"/>
            <a:ext cx="8423275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fr-FR" sz="18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8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Nécessité de surveiller les indicateurs et la variation des différents clignotants internes et externes</a:t>
            </a:r>
          </a:p>
          <a:p>
            <a:endParaRPr lang="fr-FR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pas être dans le déni / faire preuve de lucidité</a:t>
            </a:r>
          </a:p>
          <a:p>
            <a:endParaRPr lang="fr-FR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AGIR : mettre en place une cellule de crise </a:t>
            </a:r>
          </a:p>
          <a:p>
            <a:pPr marL="360363" indent="0"/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4B33C439-6FBF-419A-9B3F-BAD2EBBF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135976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4018422C-6412-4409-9918-66A7C5C27DAE}"/>
              </a:ext>
            </a:extLst>
          </p:cNvPr>
          <p:cNvCxnSpPr/>
          <p:nvPr/>
        </p:nvCxnSpPr>
        <p:spPr>
          <a:xfrm>
            <a:off x="5342913" y="40767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1A9D832-F6C0-4774-8979-4C00412151ED}"/>
              </a:ext>
            </a:extLst>
          </p:cNvPr>
          <p:cNvCxnSpPr/>
          <p:nvPr/>
        </p:nvCxnSpPr>
        <p:spPr>
          <a:xfrm>
            <a:off x="5342913" y="48006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CB11BE1-6AC7-4040-A7ED-B4EA37DAD999}"/>
              </a:ext>
            </a:extLst>
          </p:cNvPr>
          <p:cNvCxnSpPr/>
          <p:nvPr/>
        </p:nvCxnSpPr>
        <p:spPr>
          <a:xfrm>
            <a:off x="5342913" y="54864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AF60C09-A67F-4A5C-8140-CC52738A186E}"/>
              </a:ext>
            </a:extLst>
          </p:cNvPr>
          <p:cNvCxnSpPr/>
          <p:nvPr/>
        </p:nvCxnSpPr>
        <p:spPr>
          <a:xfrm>
            <a:off x="5342913" y="3380839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A80C542-DED0-49D9-BF31-426ADCD0E8F6}"/>
              </a:ext>
            </a:extLst>
          </p:cNvPr>
          <p:cNvCxnSpPr/>
          <p:nvPr/>
        </p:nvCxnSpPr>
        <p:spPr>
          <a:xfrm>
            <a:off x="5342913" y="27051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71B5219-C863-4313-B359-82C94B9305D0}"/>
              </a:ext>
            </a:extLst>
          </p:cNvPr>
          <p:cNvCxnSpPr/>
          <p:nvPr/>
        </p:nvCxnSpPr>
        <p:spPr>
          <a:xfrm>
            <a:off x="5342913" y="1678544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2384C4E0-883C-424B-AFBE-B4CAB906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6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rganigramme : Document 9">
            <a:extLst>
              <a:ext uri="{FF2B5EF4-FFF2-40B4-BE49-F238E27FC236}">
                <a16:creationId xmlns:a16="http://schemas.microsoft.com/office/drawing/2014/main" id="{4CBD86AC-ADF4-403F-AD03-8EB305BC1359}"/>
              </a:ext>
            </a:extLst>
          </p:cNvPr>
          <p:cNvSpPr/>
          <p:nvPr/>
        </p:nvSpPr>
        <p:spPr>
          <a:xfrm>
            <a:off x="262550" y="2949872"/>
            <a:ext cx="288417" cy="861933"/>
          </a:xfrm>
          <a:prstGeom prst="flowChartDocument">
            <a:avLst/>
          </a:prstGeom>
          <a:solidFill>
            <a:srgbClr val="0029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C96B4D-CCFD-4DC2-B46F-C6A46BF5B5E7}"/>
              </a:ext>
            </a:extLst>
          </p:cNvPr>
          <p:cNvSpPr txBox="1"/>
          <p:nvPr/>
        </p:nvSpPr>
        <p:spPr>
          <a:xfrm>
            <a:off x="550967" y="2980808"/>
            <a:ext cx="11399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fr-FR" sz="24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 2 – </a:t>
            </a:r>
            <a:r>
              <a:rPr lang="fr-FR" sz="24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CONSTITUTION DE l’EQUIPE DE CRISE 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3C23802-88E4-4354-8BE1-817631A9B770}"/>
              </a:ext>
            </a:extLst>
          </p:cNvPr>
          <p:cNvCxnSpPr>
            <a:cxnSpLocks/>
          </p:cNvCxnSpPr>
          <p:nvPr/>
        </p:nvCxnSpPr>
        <p:spPr>
          <a:xfrm>
            <a:off x="262957" y="583290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C63CFA4-4589-44AF-B86F-28EFD499032D}"/>
              </a:ext>
            </a:extLst>
          </p:cNvPr>
          <p:cNvCxnSpPr>
            <a:cxnSpLocks/>
          </p:cNvCxnSpPr>
          <p:nvPr/>
        </p:nvCxnSpPr>
        <p:spPr>
          <a:xfrm>
            <a:off x="262550" y="1191020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1547F2A-5A5F-4819-9B6C-E276E693B0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39" y="363695"/>
            <a:ext cx="488034" cy="484425"/>
          </a:xfrm>
          <a:prstGeom prst="rect">
            <a:avLst/>
          </a:prstGeom>
        </p:spPr>
      </p:pic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08AAA309-D058-4CD3-B426-4393C173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58940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85557C1-4571-424A-A553-D50C9A655895}"/>
              </a:ext>
            </a:extLst>
          </p:cNvPr>
          <p:cNvCxnSpPr/>
          <p:nvPr/>
        </p:nvCxnSpPr>
        <p:spPr>
          <a:xfrm>
            <a:off x="5342913" y="40767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E92D5B4-8838-4146-8AFB-92637DBE8719}"/>
              </a:ext>
            </a:extLst>
          </p:cNvPr>
          <p:cNvCxnSpPr/>
          <p:nvPr/>
        </p:nvCxnSpPr>
        <p:spPr>
          <a:xfrm>
            <a:off x="5342913" y="48006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212A7F8-806E-46BE-9345-659BE8813C29}"/>
              </a:ext>
            </a:extLst>
          </p:cNvPr>
          <p:cNvCxnSpPr/>
          <p:nvPr/>
        </p:nvCxnSpPr>
        <p:spPr>
          <a:xfrm>
            <a:off x="5342913" y="54864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FA18425-2586-448F-8826-D5EF763FEE62}"/>
              </a:ext>
            </a:extLst>
          </p:cNvPr>
          <p:cNvCxnSpPr/>
          <p:nvPr/>
        </p:nvCxnSpPr>
        <p:spPr>
          <a:xfrm>
            <a:off x="5342913" y="3380839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60F94CD-F7D1-4FBB-9473-78E1999711F8}"/>
              </a:ext>
            </a:extLst>
          </p:cNvPr>
          <p:cNvCxnSpPr/>
          <p:nvPr/>
        </p:nvCxnSpPr>
        <p:spPr>
          <a:xfrm>
            <a:off x="5342913" y="27051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EB2632A-4D85-4795-86E0-CE196C4676AB}"/>
              </a:ext>
            </a:extLst>
          </p:cNvPr>
          <p:cNvCxnSpPr/>
          <p:nvPr/>
        </p:nvCxnSpPr>
        <p:spPr>
          <a:xfrm>
            <a:off x="5342913" y="1678544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D21ACFC5-7420-4463-9445-DEBF9052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7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BBD4CA-ACA5-43A4-9E8A-122393B9B3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40" y="22049"/>
            <a:ext cx="488034" cy="484425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40B153-589A-4936-836A-5B496A40C515}"/>
              </a:ext>
            </a:extLst>
          </p:cNvPr>
          <p:cNvCxnSpPr>
            <a:cxnSpLocks/>
          </p:cNvCxnSpPr>
          <p:nvPr/>
        </p:nvCxnSpPr>
        <p:spPr>
          <a:xfrm>
            <a:off x="262550" y="53226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5746876-7395-4E52-A557-9F8E232E3364}"/>
              </a:ext>
            </a:extLst>
          </p:cNvPr>
          <p:cNvSpPr/>
          <p:nvPr/>
        </p:nvSpPr>
        <p:spPr>
          <a:xfrm>
            <a:off x="408039" y="904419"/>
            <a:ext cx="113759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Constitution d’une équipe « gestion de la crise »</a:t>
            </a:r>
          </a:p>
          <a:p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Equipe interne : identifier les hommes clés (DAF, DRH…)</a:t>
            </a:r>
          </a:p>
          <a:p>
            <a:pPr marL="623887" indent="0"/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Equipe externe : s’entourer des conseils d’experts en situation de crise (expert comptable, avocat, manager de crise, mandataire ad hoc/conciliateur)</a:t>
            </a:r>
          </a:p>
          <a:p>
            <a:pPr marL="1260475" indent="-636588"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2" indent="-34290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: </a:t>
            </a:r>
          </a:p>
          <a:p>
            <a:pPr marL="0" lvl="2"/>
            <a:endParaRPr lang="fr-F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lvl="2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Eviter l’apparition de l’état de cessation des paiements</a:t>
            </a:r>
          </a:p>
          <a:p>
            <a:pPr marL="342900" lvl="2" indent="-342900">
              <a:buFontTx/>
              <a:buChar char="-"/>
            </a:pPr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lvl="2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Eviter la rupture des relations bancaires</a:t>
            </a:r>
          </a:p>
          <a:p>
            <a:pPr marL="0" lvl="2"/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lvl="2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Gagner en crédibilité en prenant l’initiative</a:t>
            </a:r>
          </a:p>
          <a:p>
            <a:pPr marL="0" lvl="2"/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lvl="2" indent="-636588">
              <a:buFont typeface="Arial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méconnaissance du dispositif de prévention légal est un facteur de défaillance des entreprises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fr-FR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F82E0E3B-0EBD-4C4F-9F06-82C2CCCC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68767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4018422C-6412-4409-9918-66A7C5C27DAE}"/>
              </a:ext>
            </a:extLst>
          </p:cNvPr>
          <p:cNvCxnSpPr/>
          <p:nvPr/>
        </p:nvCxnSpPr>
        <p:spPr>
          <a:xfrm>
            <a:off x="5342913" y="40767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1A9D832-F6C0-4774-8979-4C00412151ED}"/>
              </a:ext>
            </a:extLst>
          </p:cNvPr>
          <p:cNvCxnSpPr/>
          <p:nvPr/>
        </p:nvCxnSpPr>
        <p:spPr>
          <a:xfrm>
            <a:off x="5342913" y="48006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CB11BE1-6AC7-4040-A7ED-B4EA37DAD999}"/>
              </a:ext>
            </a:extLst>
          </p:cNvPr>
          <p:cNvCxnSpPr/>
          <p:nvPr/>
        </p:nvCxnSpPr>
        <p:spPr>
          <a:xfrm>
            <a:off x="5342913" y="54864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AF60C09-A67F-4A5C-8140-CC52738A186E}"/>
              </a:ext>
            </a:extLst>
          </p:cNvPr>
          <p:cNvCxnSpPr/>
          <p:nvPr/>
        </p:nvCxnSpPr>
        <p:spPr>
          <a:xfrm>
            <a:off x="5342913" y="3380839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A80C542-DED0-49D9-BF31-426ADCD0E8F6}"/>
              </a:ext>
            </a:extLst>
          </p:cNvPr>
          <p:cNvCxnSpPr/>
          <p:nvPr/>
        </p:nvCxnSpPr>
        <p:spPr>
          <a:xfrm>
            <a:off x="5342913" y="2705100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71B5219-C863-4313-B359-82C94B9305D0}"/>
              </a:ext>
            </a:extLst>
          </p:cNvPr>
          <p:cNvCxnSpPr/>
          <p:nvPr/>
        </p:nvCxnSpPr>
        <p:spPr>
          <a:xfrm>
            <a:off x="5342913" y="1678544"/>
            <a:ext cx="5487383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2384C4E0-883C-424B-AFBE-B4CAB906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8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Organigramme : Document 9">
            <a:extLst>
              <a:ext uri="{FF2B5EF4-FFF2-40B4-BE49-F238E27FC236}">
                <a16:creationId xmlns:a16="http://schemas.microsoft.com/office/drawing/2014/main" id="{4CBD86AC-ADF4-403F-AD03-8EB305BC1359}"/>
              </a:ext>
            </a:extLst>
          </p:cNvPr>
          <p:cNvSpPr/>
          <p:nvPr/>
        </p:nvSpPr>
        <p:spPr>
          <a:xfrm>
            <a:off x="262550" y="2949872"/>
            <a:ext cx="288417" cy="861933"/>
          </a:xfrm>
          <a:prstGeom prst="flowChartDocument">
            <a:avLst/>
          </a:prstGeom>
          <a:solidFill>
            <a:srgbClr val="0029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C96B4D-CCFD-4DC2-B46F-C6A46BF5B5E7}"/>
              </a:ext>
            </a:extLst>
          </p:cNvPr>
          <p:cNvSpPr txBox="1"/>
          <p:nvPr/>
        </p:nvSpPr>
        <p:spPr>
          <a:xfrm>
            <a:off x="550967" y="2980808"/>
            <a:ext cx="11399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fr-FR" sz="24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PARTIE 3 – CHOIX DE LA PROCEDURE 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3C23802-88E4-4354-8BE1-817631A9B770}"/>
              </a:ext>
            </a:extLst>
          </p:cNvPr>
          <p:cNvCxnSpPr>
            <a:cxnSpLocks/>
          </p:cNvCxnSpPr>
          <p:nvPr/>
        </p:nvCxnSpPr>
        <p:spPr>
          <a:xfrm>
            <a:off x="262957" y="583290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C63CFA4-4589-44AF-B86F-28EFD499032D}"/>
              </a:ext>
            </a:extLst>
          </p:cNvPr>
          <p:cNvCxnSpPr>
            <a:cxnSpLocks/>
          </p:cNvCxnSpPr>
          <p:nvPr/>
        </p:nvCxnSpPr>
        <p:spPr>
          <a:xfrm>
            <a:off x="262550" y="1191020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1547F2A-5A5F-4819-9B6C-E276E693B0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39" y="363695"/>
            <a:ext cx="488034" cy="484425"/>
          </a:xfrm>
          <a:prstGeom prst="rect">
            <a:avLst/>
          </a:prstGeom>
        </p:spPr>
      </p:pic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4469294D-D6C7-41A4-BEE8-9A79D5CA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371004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D21ACFC5-7420-4463-9445-DEBF9052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7374" y="6699565"/>
            <a:ext cx="2743200" cy="154236"/>
          </a:xfrm>
        </p:spPr>
        <p:txBody>
          <a:bodyPr/>
          <a:lstStyle/>
          <a:p>
            <a:fld id="{9D6FD518-F05E-446D-AAAB-1E9B0CDBD864}" type="slidenum">
              <a:rPr lang="fr-FR" sz="1000" b="1" smtClean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9</a:t>
            </a:fld>
            <a:endParaRPr lang="fr-FR" sz="1000" b="1" dirty="0">
              <a:solidFill>
                <a:srgbClr val="00294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BBBD4CA-ACA5-43A4-9E8A-122393B9B3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540" y="22049"/>
            <a:ext cx="488034" cy="484425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40B153-589A-4936-836A-5B496A40C515}"/>
              </a:ext>
            </a:extLst>
          </p:cNvPr>
          <p:cNvCxnSpPr>
            <a:cxnSpLocks/>
          </p:cNvCxnSpPr>
          <p:nvPr/>
        </p:nvCxnSpPr>
        <p:spPr>
          <a:xfrm>
            <a:off x="262550" y="532266"/>
            <a:ext cx="11688024" cy="0"/>
          </a:xfrm>
          <a:prstGeom prst="line">
            <a:avLst/>
          </a:prstGeom>
          <a:ln w="12700" cmpd="sng">
            <a:solidFill>
              <a:srgbClr val="5BB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118119" y="1083906"/>
            <a:ext cx="8423275" cy="4724400"/>
          </a:xfrm>
        </p:spPr>
        <p:txBody>
          <a:bodyPr>
            <a:normAutofit fontScale="32500" lnSpcReduction="20000"/>
          </a:bodyPr>
          <a:lstStyle/>
          <a:p>
            <a:pPr>
              <a:buFont typeface="Arial" pitchFamily="34" charset="0"/>
              <a:buChar char="•"/>
            </a:pPr>
            <a:endParaRPr lang="fr-FR" sz="18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0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8175" lvl="1"/>
            <a:r>
              <a:rPr lang="fr-FR" sz="4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I- </a:t>
            </a:r>
            <a:r>
              <a:rPr lang="fr-FR" sz="45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Mandat ad hoc de sortie de crise</a:t>
            </a:r>
          </a:p>
          <a:p>
            <a:pPr marL="409575" lvl="1" indent="0">
              <a:buNone/>
            </a:pPr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procédure confidentielle, à coût réduit d'une durée de 3 mois maximum destinée aux très petites</a:t>
            </a:r>
          </a:p>
          <a:p>
            <a:pPr marL="409575" lvl="1" indent="0">
              <a:buNone/>
            </a:pPr>
            <a:endParaRPr lang="fr-FR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entreprises ( moins de 10 salariés ) dont les difficultés résident dans la crise sanitaire </a:t>
            </a:r>
          </a:p>
          <a:p>
            <a:pPr marL="638175" lvl="1"/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38175" lvl="1"/>
            <a:r>
              <a:rPr lang="fr-FR" sz="4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II- </a:t>
            </a:r>
            <a:r>
              <a:rPr lang="fr-FR" sz="45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Mandat </a:t>
            </a:r>
            <a:r>
              <a:rPr lang="fr-FR" sz="45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ad’hoc</a:t>
            </a:r>
            <a:endParaRPr lang="fr-FR" sz="45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procédure confidentielle sans durée limitée pour tout type d'entreprise qui est souvent la phase</a:t>
            </a:r>
          </a:p>
          <a:p>
            <a:pPr marL="409575" lvl="1" indent="0">
              <a:buNone/>
            </a:pPr>
            <a:endParaRPr lang="fr-FR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préparatoire d'une conciliation ou d'une procédure collective.</a:t>
            </a:r>
          </a:p>
          <a:p>
            <a:pPr marL="638175" lvl="1"/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38175" lvl="1"/>
            <a:r>
              <a:rPr lang="fr-FR" sz="4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III- </a:t>
            </a:r>
            <a:r>
              <a:rPr lang="fr-FR" sz="45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Conciliation</a:t>
            </a:r>
          </a:p>
          <a:p>
            <a:pPr marL="409575" lvl="1" indent="0">
              <a:buNone/>
            </a:pPr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procédure confidentielle d'une durée limitée à 5 mois pour tout type d'entreprise destinée à mettre</a:t>
            </a:r>
          </a:p>
          <a:p>
            <a:pPr marL="409575" lvl="1" indent="0">
              <a:buNone/>
            </a:pPr>
            <a:r>
              <a:rPr lang="fr-FR" sz="3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place des moratoires et protocoles où permettre la recherche d'argent frais </a:t>
            </a:r>
          </a:p>
          <a:p>
            <a:pPr marL="638175" lvl="1"/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38175" lvl="1"/>
            <a:r>
              <a:rPr lang="fr-FR" sz="4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IV- </a:t>
            </a:r>
            <a:r>
              <a:rPr lang="fr-FR" sz="45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Procédure de traitement de sortie de crise</a:t>
            </a:r>
          </a:p>
          <a:p>
            <a:pPr marL="638175" lvl="1"/>
            <a:endParaRPr lang="fr-F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procédure publique d'une durée limitée à 3 mois qui consiste en une procédure de redressement judiciaire</a:t>
            </a:r>
          </a:p>
          <a:p>
            <a:pPr marL="409575" lvl="1" indent="0">
              <a:buNone/>
            </a:pPr>
            <a:endParaRPr lang="fr-FR" sz="3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simplifiée, accélérée et à coût réduit ; elle est réservée aux entreprises de moins de 20 salariés ,dont le passif</a:t>
            </a:r>
          </a:p>
          <a:p>
            <a:pPr marL="409575" lvl="1" indent="0">
              <a:buNone/>
            </a:pPr>
            <a:endParaRPr lang="fr-FR" sz="3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9575" lvl="1" indent="0">
              <a:buNone/>
            </a:pPr>
            <a:r>
              <a:rPr lang="fr-FR" sz="3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 inférieur à 3 000 000 d’euros et dont les difficultés résident dans la crise sanitaire </a:t>
            </a:r>
          </a:p>
          <a:p>
            <a:pPr marL="360363" indent="0">
              <a:buNone/>
            </a:pPr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4B33C439-6FBF-419A-9B3F-BAD2EBBF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244" y="6698667"/>
            <a:ext cx="6026636" cy="159334"/>
          </a:xfrm>
        </p:spPr>
        <p:txBody>
          <a:bodyPr/>
          <a:lstStyle/>
          <a:p>
            <a:r>
              <a:rPr lang="fr-FR" sz="1000" b="1" dirty="0">
                <a:solidFill>
                  <a:srgbClr val="00294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113</a:t>
            </a:r>
          </a:p>
        </p:txBody>
      </p:sp>
    </p:spTree>
    <p:extLst>
      <p:ext uri="{BB962C8B-B14F-4D97-AF65-F5344CB8AC3E}">
        <p14:creationId xmlns:p14="http://schemas.microsoft.com/office/powerpoint/2010/main" val="3941677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462</Words>
  <Application>Microsoft Office PowerPoint</Application>
  <PresentationFormat>Grand écran</PresentationFormat>
  <Paragraphs>107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AJILINK Antoine FEDRY</dc:creator>
  <cp:lastModifiedBy>Sébastien VIGREUX</cp:lastModifiedBy>
  <cp:revision>105</cp:revision>
  <dcterms:created xsi:type="dcterms:W3CDTF">2020-07-01T06:39:56Z</dcterms:created>
  <dcterms:modified xsi:type="dcterms:W3CDTF">2022-02-09T13:52:48Z</dcterms:modified>
</cp:coreProperties>
</file>